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906000" cy="6858000" type="A4"/>
  <p:notesSz cx="6858000" cy="9144000"/>
  <p:embeddedFontLst>
    <p:embeddedFont>
      <p:font typeface="Bahnschrift SemiBold" panose="020B0502040204020203" pitchFamily="34" charset="0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obold Lowplus" panose="020B0604020202020204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FF3"/>
    <a:srgbClr val="FFFFFF"/>
    <a:srgbClr val="00ACC7"/>
    <a:srgbClr val="008896"/>
    <a:srgbClr val="005B65"/>
    <a:srgbClr val="00A0CB"/>
    <a:srgbClr val="005E6A"/>
    <a:srgbClr val="005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6C5DF410-0EEA-485D-9B44-47CA9B6F5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4B269D5-120F-4750-B482-6397E4845C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4D2D-CA9C-4843-912A-DF951117D8C4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D47DAA4-9193-40D1-8F52-60B933C9AF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C5EE155-C9F9-4E93-8939-B86BB86F2B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2B668-346D-461C-99E3-2D59CFDC45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25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E698D-DF63-4CE2-A5CF-ED93C3C2A758}" type="datetimeFigureOut">
              <a:rPr lang="pt-BR" smtClean="0"/>
              <a:t>15/10/2021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8FB5A-CB19-4F1F-81B8-37F4585225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83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9A3B-896D-4D31-9A7D-E8B6E16F3F3A}" type="datetime1">
              <a:rPr lang="pt-BR" smtClean="0"/>
              <a:t>15/10/2021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8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6C26-D218-4D93-90B7-FE69C62E06A7}" type="datetime1">
              <a:rPr lang="pt-BR" smtClean="0"/>
              <a:t>15/10/2021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7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1C60-E20F-4D44-B437-E70AD34870B4}" type="datetime1">
              <a:rPr lang="pt-BR" smtClean="0"/>
              <a:t>15/10/2021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88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0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E9F4-E82A-4139-9423-0942850F48F7}" type="datetime1">
              <a:rPr lang="pt-BR" smtClean="0"/>
              <a:t>15/10/2021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15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F8F4-DBD4-4190-9FE0-FD9885891F37}" type="datetime1">
              <a:rPr lang="pt-BR" smtClean="0"/>
              <a:t>15/10/2021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25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91EB-1DDD-401F-8CDA-EC68A42EE45F}" type="datetime1">
              <a:rPr lang="pt-BR" smtClean="0"/>
              <a:t>15/10/2021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64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9A9D-3070-4E12-983E-E0D4A8087CF2}" type="datetime1">
              <a:rPr lang="pt-BR" smtClean="0"/>
              <a:t>15/10/2021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97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36C1-3D6A-4F14-97CE-538F33B69FF9}" type="datetime1">
              <a:rPr lang="pt-BR" smtClean="0"/>
              <a:t>15/10/2021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28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9D73-CD4F-4BED-B775-4A0623623B5E}" type="datetime1">
              <a:rPr lang="pt-BR" smtClean="0"/>
              <a:t>15/10/2021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5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6158-FE1A-4F45-A4A0-CBC43B6F26FD}" type="datetime1">
              <a:rPr lang="pt-BR" smtClean="0"/>
              <a:t>15/10/2021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58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21CA3-5B49-4605-B37A-8B0AF9286C0B}" type="datetime1">
              <a:rPr lang="pt-BR" smtClean="0"/>
              <a:t>15/10/2021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46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654F-0132-420E-8071-1954921D068A}" type="datetime1">
              <a:rPr lang="pt-BR" smtClean="0"/>
              <a:t>15/10/2021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97EF-B130-4186-95FB-1D6AE07831EA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0FE86AD-F6DB-48F3-90BC-EBBECF3A7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1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F2F7C6EA-8853-4E25-9976-4112431A1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D4846E1-0D7F-42F1-93A1-D704E5199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61" y="6024085"/>
            <a:ext cx="4072348" cy="7239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7B009A6-8B33-4630-AA2C-F4D9BA67D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61" y="811097"/>
            <a:ext cx="3554559" cy="26945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3C5ADA4-74DA-4CE3-A96B-0CD73A7CAC78}"/>
              </a:ext>
            </a:extLst>
          </p:cNvPr>
          <p:cNvSpPr txBox="1"/>
          <p:nvPr/>
        </p:nvSpPr>
        <p:spPr>
          <a:xfrm>
            <a:off x="750638" y="1329838"/>
            <a:ext cx="42891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00A0CB"/>
                </a:solidFill>
                <a:latin typeface="Gobold Lowplus" panose="02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ROTEIRO</a:t>
            </a:r>
            <a:r>
              <a:rPr lang="pt-BR" sz="6600" dirty="0">
                <a:solidFill>
                  <a:srgbClr val="005E6A"/>
                </a:solidFill>
                <a:latin typeface="Gobold Lowplus" panose="02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6600" dirty="0">
                <a:solidFill>
                  <a:srgbClr val="005E6A"/>
                </a:solidFill>
                <a:latin typeface="Gobold Lowplus" panose="02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DO EVENTO</a:t>
            </a:r>
            <a:endParaRPr lang="pt-BR" sz="6600" dirty="0">
              <a:solidFill>
                <a:srgbClr val="005E6A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156D5F0B-E6CE-4E12-84DD-8D9BA2A5184B}"/>
              </a:ext>
            </a:extLst>
          </p:cNvPr>
          <p:cNvSpPr/>
          <p:nvPr/>
        </p:nvSpPr>
        <p:spPr>
          <a:xfrm>
            <a:off x="886448" y="3313614"/>
            <a:ext cx="3313412" cy="115385"/>
          </a:xfrm>
          <a:prstGeom prst="rect">
            <a:avLst/>
          </a:prstGeom>
          <a:solidFill>
            <a:srgbClr val="00D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9"/>
          </a:p>
        </p:txBody>
      </p:sp>
    </p:spTree>
    <p:extLst>
      <p:ext uri="{BB962C8B-B14F-4D97-AF65-F5344CB8AC3E}">
        <p14:creationId xmlns:p14="http://schemas.microsoft.com/office/powerpoint/2010/main" val="88357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88860F40-87FE-4C48-9E25-18BA614A9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28180"/>
              </p:ext>
            </p:extLst>
          </p:nvPr>
        </p:nvGraphicFramePr>
        <p:xfrm>
          <a:off x="392505" y="785092"/>
          <a:ext cx="8832774" cy="497442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47015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1026888">
                  <a:extLst>
                    <a:ext uri="{9D8B030D-6E8A-4147-A177-3AD203B41FA5}">
                      <a16:colId xmlns:a16="http://schemas.microsoft.com/office/drawing/2014/main" xmlns="" val="3513369250"/>
                    </a:ext>
                  </a:extLst>
                </a:gridCol>
                <a:gridCol w="5038632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xmlns="" val="1965610867"/>
                    </a:ext>
                  </a:extLst>
                </a:gridCol>
              </a:tblGrid>
              <a:tr h="292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LOCAL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OBSERVAÇÕES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585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08h00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Nossa Senhora do Socorro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Visita a obras em Nossa Senhora do Socorro/SE - Complementação do sistema de esgotamento sanitário da Bacia do </a:t>
                      </a:r>
                      <a:r>
                        <a:rPr lang="pt-BR" sz="1200" dirty="0" err="1">
                          <a:effectLst/>
                        </a:rPr>
                        <a:t>Poxim</a:t>
                      </a:r>
                      <a:r>
                        <a:rPr lang="pt-BR" sz="1200" dirty="0">
                          <a:effectLst/>
                        </a:rPr>
                        <a:t> e Esgotamento Sanitário (SNS)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14715082"/>
                  </a:ext>
                </a:extLst>
              </a:tr>
              <a:tr h="527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i="0" dirty="0">
                          <a:effectLst/>
                        </a:rPr>
                        <a:t>10h30</a:t>
                      </a:r>
                      <a:endParaRPr lang="pt-BR" sz="1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i="0" dirty="0">
                          <a:effectLst/>
                        </a:rPr>
                        <a:t>Japoatã </a:t>
                      </a:r>
                      <a:endParaRPr lang="pt-BR" sz="14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i="0" dirty="0">
                          <a:effectLst/>
                        </a:rPr>
                        <a:t>Entrega Saneamento em Japoatã (CODEVASF)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1" i="0" dirty="0">
                          <a:effectLst/>
                        </a:rPr>
                        <a:t> </a:t>
                      </a:r>
                      <a:endParaRPr lang="pt-BR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6640981"/>
                  </a:ext>
                </a:extLst>
              </a:tr>
              <a:tr h="513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14h00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Cedro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Ordem de Serviço do início da obra de Saneamento de Cedro (CODEVASF)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6518783"/>
                  </a:ext>
                </a:extLst>
              </a:tr>
              <a:tr h="557763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16h00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Propriá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Anúncio do Novo Marco Hídrico (SNSH/SNS/SFPP)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1197590"/>
                  </a:ext>
                </a:extLst>
              </a:tr>
              <a:tr h="53304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16h00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Propriá 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b="1" dirty="0">
                          <a:effectLst/>
                        </a:rPr>
                        <a:t>Apresentação do projeto CANAL DO XINGÓ (vídeo) (ASCOM)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875158"/>
                  </a:ext>
                </a:extLst>
              </a:tr>
              <a:tr h="38760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16h00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Propriá</a:t>
                      </a:r>
                      <a:r>
                        <a:rPr lang="pt-BR" sz="1200" b="0" dirty="0">
                          <a:effectLst/>
                        </a:rPr>
                        <a:t> 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</a:rPr>
                        <a:t>OS de implantação de Bombas no PPI Jacaré-</a:t>
                      </a:r>
                      <a:r>
                        <a:rPr lang="pt-BR" sz="1200" b="0" dirty="0" err="1">
                          <a:effectLst/>
                        </a:rPr>
                        <a:t>Curituba</a:t>
                      </a:r>
                      <a:r>
                        <a:rPr lang="pt-BR" sz="1200" b="0" dirty="0">
                          <a:effectLst/>
                        </a:rPr>
                        <a:t> e assinatura do Termo de Cessão e TED (CODEVASF)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734630"/>
                  </a:ext>
                </a:extLst>
              </a:tr>
              <a:tr h="36905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16h00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Propriá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Peixamento de Pitu (CODEVASF)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9657065"/>
                  </a:ext>
                </a:extLst>
              </a:tr>
              <a:tr h="38760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16h00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Propriá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Rota da Integração – Exposição de produtos locais (SMDRU/SEBRAE/CODEVASF)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6534499"/>
                  </a:ext>
                </a:extLst>
              </a:tr>
              <a:tr h="58578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16h00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Propriá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Anúncio de Execução  de serviços de conservação de nascentes em Sergipe (CODEVASF)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084685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PARALELO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Aracajú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Seminário “Desafios para regionalização de Resíduos Sólidos” (SNS)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9650483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4ED9D2D-AD87-46C1-BC38-C40CC2CF1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80" y="35011"/>
            <a:ext cx="1085730" cy="823053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2BB471AF-A559-49C8-9A27-944D61AC8661}"/>
              </a:ext>
            </a:extLst>
          </p:cNvPr>
          <p:cNvSpPr/>
          <p:nvPr/>
        </p:nvSpPr>
        <p:spPr>
          <a:xfrm>
            <a:off x="392506" y="412955"/>
            <a:ext cx="4392558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B36C86D-B5C3-4AD0-8693-BD3B98653A3E}"/>
              </a:ext>
            </a:extLst>
          </p:cNvPr>
          <p:cNvSpPr txBox="1"/>
          <p:nvPr/>
        </p:nvSpPr>
        <p:spPr>
          <a:xfrm>
            <a:off x="444125" y="446538"/>
            <a:ext cx="2314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9º Dia – Sergipe - 28/10</a:t>
            </a:r>
            <a:endParaRPr lang="pt-BR" sz="1600" dirty="0"/>
          </a:p>
        </p:txBody>
      </p:sp>
      <p:sp>
        <p:nvSpPr>
          <p:cNvPr id="20" name="Espaço Reservado para Data 19">
            <a:extLst>
              <a:ext uri="{FF2B5EF4-FFF2-40B4-BE49-F238E27FC236}">
                <a16:creationId xmlns:a16="http://schemas.microsoft.com/office/drawing/2014/main" xmlns="" id="{84623E1C-1450-4A7F-9306-F833E869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2140" y="6405677"/>
            <a:ext cx="1927970" cy="3651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ahnschrift SemiBold" panose="020B0502040204020203" pitchFamily="34" charset="0"/>
              </a:rPr>
              <a:t>Atualizado em: </a:t>
            </a:r>
            <a:fld id="{F6865DA1-4D8E-4AA8-B90F-67EF45C95BE6}" type="datetime1">
              <a:rPr lang="pt-BR" smtClean="0">
                <a:solidFill>
                  <a:schemeClr val="bg1"/>
                </a:solidFill>
                <a:latin typeface="Bahnschrift SemiBold" panose="020B0502040204020203" pitchFamily="34" charset="0"/>
              </a:rPr>
              <a:pPr/>
              <a:t>15/10/2021</a:t>
            </a:fld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1E7B6ED-16E2-4543-BBA6-752E1FAE6577}"/>
              </a:ext>
            </a:extLst>
          </p:cNvPr>
          <p:cNvSpPr txBox="1"/>
          <p:nvPr/>
        </p:nvSpPr>
        <p:spPr>
          <a:xfrm>
            <a:off x="4953000" y="523482"/>
            <a:ext cx="4066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/>
              <a:t>*Programação sujeita a alterações</a:t>
            </a:r>
          </a:p>
        </p:txBody>
      </p:sp>
    </p:spTree>
    <p:extLst>
      <p:ext uri="{BB962C8B-B14F-4D97-AF65-F5344CB8AC3E}">
        <p14:creationId xmlns:p14="http://schemas.microsoft.com/office/powerpoint/2010/main" val="277230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F2F7C6EA-8853-4E25-9976-4112431A1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D4846E1-0D7F-42F1-93A1-D704E5199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61" y="6024085"/>
            <a:ext cx="4072348" cy="7239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7B009A6-8B33-4630-AA2C-F4D9BA67D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61" y="811097"/>
            <a:ext cx="3554559" cy="26945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3C5ADA4-74DA-4CE3-A96B-0CD73A7CAC78}"/>
              </a:ext>
            </a:extLst>
          </p:cNvPr>
          <p:cNvSpPr txBox="1"/>
          <p:nvPr/>
        </p:nvSpPr>
        <p:spPr>
          <a:xfrm>
            <a:off x="805965" y="1068581"/>
            <a:ext cx="42891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rgbClr val="005E6A"/>
                </a:solidFill>
                <a:latin typeface="Gobold Lowplus" panose="02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6600" dirty="0">
                <a:solidFill>
                  <a:srgbClr val="005E6A"/>
                </a:solidFill>
                <a:latin typeface="Gobold Lowplus" panose="02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OBRIGADO</a:t>
            </a:r>
            <a:endParaRPr lang="pt-BR" sz="6600" dirty="0">
              <a:solidFill>
                <a:srgbClr val="005E6A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156D5F0B-E6CE-4E12-84DD-8D9BA2A5184B}"/>
              </a:ext>
            </a:extLst>
          </p:cNvPr>
          <p:cNvSpPr/>
          <p:nvPr/>
        </p:nvSpPr>
        <p:spPr>
          <a:xfrm>
            <a:off x="886448" y="3013165"/>
            <a:ext cx="3313412" cy="115385"/>
          </a:xfrm>
          <a:prstGeom prst="rect">
            <a:avLst/>
          </a:prstGeom>
          <a:solidFill>
            <a:srgbClr val="00D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89"/>
          </a:p>
        </p:txBody>
      </p:sp>
    </p:spTree>
    <p:extLst>
      <p:ext uri="{BB962C8B-B14F-4D97-AF65-F5344CB8AC3E}">
        <p14:creationId xmlns:p14="http://schemas.microsoft.com/office/powerpoint/2010/main" val="213502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88860F40-87FE-4C48-9E25-18BA614A9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70569"/>
              </p:ext>
            </p:extLst>
          </p:nvPr>
        </p:nvGraphicFramePr>
        <p:xfrm>
          <a:off x="392505" y="934217"/>
          <a:ext cx="9120990" cy="525100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13269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984820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5957726">
                  <a:extLst>
                    <a:ext uri="{9D8B030D-6E8A-4147-A177-3AD203B41FA5}">
                      <a16:colId xmlns:a16="http://schemas.microsoft.com/office/drawing/2014/main" xmlns="" val="1685825556"/>
                    </a:ext>
                  </a:extLst>
                </a:gridCol>
                <a:gridCol w="1365175">
                  <a:extLst>
                    <a:ext uri="{9D8B030D-6E8A-4147-A177-3AD203B41FA5}">
                      <a16:colId xmlns:a16="http://schemas.microsoft.com/office/drawing/2014/main" xmlns="" val="1943691478"/>
                    </a:ext>
                  </a:extLst>
                </a:gridCol>
              </a:tblGrid>
              <a:tr h="288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LOCAL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OBSERVAÇÕES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36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1" dirty="0">
                          <a:effectLst/>
                        </a:rPr>
                        <a:t>10h00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1" dirty="0">
                          <a:effectLst/>
                        </a:rPr>
                        <a:t>São Roque </a:t>
                      </a:r>
                      <a:br>
                        <a:rPr lang="pt-BR" sz="1050" b="1" dirty="0">
                          <a:effectLst/>
                        </a:rPr>
                      </a:br>
                      <a:r>
                        <a:rPr lang="pt-BR" sz="1050" b="1" dirty="0">
                          <a:effectLst/>
                        </a:rPr>
                        <a:t>de Minas - Parque Nacional da Serra da Canastra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b="1" dirty="0">
                        <a:effectLst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Cerimônia alusiva ao Lançamento da Jornada das Águas - Plantio de mudas em São Roque 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5396841"/>
                  </a:ext>
                </a:extLst>
              </a:tr>
              <a:tr h="20054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1" dirty="0">
                          <a:effectLst/>
                        </a:rPr>
                        <a:t>10h00 – 11h30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São Roque </a:t>
                      </a:r>
                      <a:br>
                        <a:rPr lang="pt-BR" sz="1100" b="1" dirty="0">
                          <a:effectLst/>
                        </a:rPr>
                      </a:br>
                      <a:r>
                        <a:rPr lang="pt-BR" sz="1100" b="1" dirty="0">
                          <a:effectLst/>
                        </a:rPr>
                        <a:t>de Minas - Parque Nacional da Serra da Canastra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100" b="1" dirty="0">
                        <a:effectLst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Barragem de </a:t>
                      </a:r>
                      <a:r>
                        <a:rPr lang="pt-BR" sz="105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Jequitaí</a:t>
                      </a:r>
                      <a:r>
                        <a:rPr lang="pt-BR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(CODEVASF) - Edital de Chamamento Público – PMI e reassentamento e retomada de obras complementares R$ 20 milhões de obras complementares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715082"/>
                  </a:ext>
                </a:extLst>
              </a:tr>
              <a:tr h="3644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Decreto de Revitalização de Bacias – recursos Lei da Eletrobras (SNSH)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3917092"/>
                  </a:ext>
                </a:extLst>
              </a:tr>
              <a:tr h="36446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1" dirty="0">
                          <a:effectLst/>
                        </a:rPr>
                        <a:t>11h00</a:t>
                      </a:r>
                      <a:endParaRPr lang="pt-B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São Roque</a:t>
                      </a:r>
                      <a:br>
                        <a:rPr lang="pt-BR" sz="1100" dirty="0">
                          <a:effectLst/>
                        </a:rPr>
                      </a:br>
                      <a:r>
                        <a:rPr lang="pt-BR" sz="1100" dirty="0">
                          <a:effectLst/>
                        </a:rPr>
                        <a:t>de Minas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Publicação e divulgação do 2º Edital de Chamamento de </a:t>
                      </a:r>
                      <a:br>
                        <a:rPr lang="pt-BR" sz="1050" dirty="0">
                          <a:effectLst/>
                        </a:rPr>
                      </a:br>
                      <a:r>
                        <a:rPr lang="pt-BR" sz="1050" dirty="0">
                          <a:effectLst/>
                        </a:rPr>
                        <a:t>Projetos do Programa Águas Brasileiras (SNSH)  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CONFIRMAR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06640981"/>
                  </a:ext>
                </a:extLst>
              </a:tr>
              <a:tr h="7371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1" dirty="0">
                          <a:effectLst/>
                        </a:rPr>
                        <a:t>11h00</a:t>
                      </a:r>
                      <a:endParaRPr lang="pt-B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São Roque </a:t>
                      </a:r>
                      <a:br>
                        <a:rPr lang="pt-BR" sz="1100" dirty="0">
                          <a:effectLst/>
                        </a:rPr>
                      </a:br>
                      <a:r>
                        <a:rPr lang="pt-BR" sz="1100" dirty="0">
                          <a:effectLst/>
                        </a:rPr>
                        <a:t>de Minas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Assinatura do Protocolo de Intenções MDR-CAIXA e Anúncio de patrocínio de projetos do Programa Águas Brasileiras -  Nascentes Vivas (SFPP) (Valor do projeto R$ 10,2MM)( Instituto do Desenvolvimento Sustentável/ Sabará-Caeté (SFPP) (Valor do projeto R$ 745 mil) (Empresa </a:t>
                      </a:r>
                      <a:r>
                        <a:rPr lang="pt-BR" sz="1050" dirty="0" err="1">
                          <a:effectLst/>
                        </a:rPr>
                        <a:t>Probiomas</a:t>
                      </a:r>
                      <a:r>
                        <a:rPr lang="pt-BR" sz="1050" dirty="0">
                          <a:effectLst/>
                        </a:rPr>
                        <a:t> Produtos e Serviços Ambientais) e PATROCINADOR: CAIXA 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6518783"/>
                  </a:ext>
                </a:extLst>
              </a:tr>
              <a:tr h="55081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1" dirty="0">
                          <a:effectLst/>
                        </a:rPr>
                        <a:t>11h00</a:t>
                      </a:r>
                      <a:endParaRPr lang="pt-B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São Roque </a:t>
                      </a:r>
                      <a:br>
                        <a:rPr lang="pt-BR" sz="1100" dirty="0">
                          <a:effectLst/>
                        </a:rPr>
                      </a:br>
                      <a:r>
                        <a:rPr lang="pt-BR" sz="1100" dirty="0">
                          <a:effectLst/>
                        </a:rPr>
                        <a:t>de Minas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Assinatura de ACT com o governo de MG para revitalização </a:t>
                      </a:r>
                      <a:br>
                        <a:rPr lang="pt-BR" sz="1050" dirty="0">
                          <a:effectLst/>
                        </a:rPr>
                      </a:br>
                      <a:r>
                        <a:rPr lang="pt-BR" sz="1050" dirty="0">
                          <a:effectLst/>
                        </a:rPr>
                        <a:t>do Rio São Francisco (SNSH) 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21197590"/>
                  </a:ext>
                </a:extLst>
              </a:tr>
              <a:tr h="52640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1" dirty="0">
                          <a:effectLst/>
                        </a:rPr>
                        <a:t>11h00</a:t>
                      </a:r>
                      <a:endParaRPr lang="pt-B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São Roque </a:t>
                      </a:r>
                      <a:br>
                        <a:rPr lang="pt-BR" sz="1100" dirty="0">
                          <a:effectLst/>
                        </a:rPr>
                      </a:br>
                      <a:r>
                        <a:rPr lang="pt-BR" sz="1100" dirty="0">
                          <a:effectLst/>
                        </a:rPr>
                        <a:t>de Minas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dirty="0">
                          <a:effectLst/>
                        </a:rPr>
                        <a:t>Retomada da obra do Projeto </a:t>
                      </a:r>
                      <a:r>
                        <a:rPr lang="pt-BR" sz="1050" dirty="0" err="1">
                          <a:effectLst/>
                        </a:rPr>
                        <a:t>Gorutuba</a:t>
                      </a:r>
                      <a:r>
                        <a:rPr lang="pt-BR" sz="1050" dirty="0">
                          <a:effectLst/>
                        </a:rPr>
                        <a:t> (fase I) </a:t>
                      </a:r>
                      <a:br>
                        <a:rPr lang="pt-BR" sz="1050" dirty="0">
                          <a:effectLst/>
                        </a:rPr>
                      </a:br>
                      <a:r>
                        <a:rPr lang="pt-BR" sz="1050" dirty="0">
                          <a:effectLst/>
                        </a:rPr>
                        <a:t>– instalação da tubulação e automação do Perímetro de Irrigação (CODEVASF) </a:t>
                      </a:r>
                      <a:endParaRPr lang="pt-BR" sz="1100" dirty="0">
                        <a:effectLst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91875158"/>
                  </a:ext>
                </a:extLst>
              </a:tr>
              <a:tr h="36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1" dirty="0">
                          <a:effectLst/>
                        </a:rPr>
                        <a:t>12h30</a:t>
                      </a:r>
                      <a:endParaRPr lang="pt-B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São Roque </a:t>
                      </a:r>
                      <a:br>
                        <a:rPr lang="pt-BR" sz="1050" dirty="0">
                          <a:effectLst/>
                        </a:rPr>
                      </a:br>
                      <a:r>
                        <a:rPr lang="pt-BR" sz="1050" dirty="0">
                          <a:effectLst/>
                        </a:rPr>
                        <a:t>de Minas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 à obra do mestre queijeiro</a:t>
                      </a:r>
                      <a:br>
                        <a:rPr lang="pt-BR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Escola na Serra da Canastra (CODEVASF) 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5193748"/>
                  </a:ext>
                </a:extLst>
              </a:tr>
              <a:tr h="36446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1" dirty="0">
                          <a:effectLst/>
                        </a:rPr>
                        <a:t>15h00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São Roque </a:t>
                      </a:r>
                      <a:br>
                        <a:rPr lang="pt-BR" sz="1050" dirty="0">
                          <a:effectLst/>
                        </a:rPr>
                      </a:br>
                      <a:r>
                        <a:rPr lang="pt-BR" sz="1050" dirty="0">
                          <a:effectLst/>
                        </a:rPr>
                        <a:t>de Minas  - centro a definir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Rotas da Integração do mel/cordeiro/leite </a:t>
                      </a:r>
                      <a:br>
                        <a:rPr lang="pt-BR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Exposição de Produtos Locais (SMDRU/SEBRAE/CODEVASF)  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734630"/>
                  </a:ext>
                </a:extLst>
              </a:tr>
              <a:tr h="36446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13h30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São Roque </a:t>
                      </a:r>
                      <a:br>
                        <a:rPr lang="pt-BR" sz="1100" dirty="0">
                          <a:effectLst/>
                        </a:rPr>
                      </a:br>
                      <a:r>
                        <a:rPr lang="pt-BR" sz="1100" dirty="0">
                          <a:effectLst/>
                        </a:rPr>
                        <a:t>de Minas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Conclusão do canal de desassoreamento em Jaíba (CODEVASF) </a:t>
                      </a:r>
                      <a:br>
                        <a:rPr lang="pt-BR" sz="1050" dirty="0">
                          <a:effectLst/>
                        </a:rPr>
                      </a:b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50017668"/>
                  </a:ext>
                </a:extLst>
              </a:tr>
              <a:tr h="52640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13h30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São Roque </a:t>
                      </a:r>
                      <a:br>
                        <a:rPr lang="pt-BR" sz="1100" dirty="0">
                          <a:effectLst/>
                        </a:rPr>
                      </a:br>
                      <a:r>
                        <a:rPr lang="pt-BR" sz="1100" dirty="0">
                          <a:effectLst/>
                        </a:rPr>
                        <a:t>de Minas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050" dirty="0">
                          <a:effectLst/>
                        </a:rPr>
                        <a:t>Implantação de ações de revitalização </a:t>
                      </a:r>
                      <a:r>
                        <a:rPr lang="pt-BR" sz="1050" dirty="0" err="1">
                          <a:effectLst/>
                        </a:rPr>
                        <a:t>hidroambiental</a:t>
                      </a:r>
                      <a:r>
                        <a:rPr lang="pt-BR" sz="1050" dirty="0">
                          <a:effectLst/>
                        </a:rPr>
                        <a:t> </a:t>
                      </a:r>
                      <a:br>
                        <a:rPr lang="pt-BR" sz="1050" dirty="0">
                          <a:effectLst/>
                        </a:rPr>
                      </a:br>
                      <a:r>
                        <a:rPr lang="pt-BR" sz="1050" dirty="0">
                          <a:effectLst/>
                        </a:rPr>
                        <a:t>na microbacia do córrego Grota do Paiol, afluente do rio </a:t>
                      </a:r>
                      <a:r>
                        <a:rPr lang="pt-BR" sz="1050" dirty="0" err="1">
                          <a:effectLst/>
                        </a:rPr>
                        <a:t>Cochá</a:t>
                      </a:r>
                      <a:r>
                        <a:rPr lang="pt-BR" sz="1050" dirty="0">
                          <a:effectLst/>
                        </a:rPr>
                        <a:t> 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(rio Carinhanha) (CODEVASF)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58895169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4ED9D2D-AD87-46C1-BC38-C40CC2CF1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80" y="35011"/>
            <a:ext cx="1085730" cy="823053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2BB471AF-A559-49C8-9A27-944D61AC8661}"/>
              </a:ext>
            </a:extLst>
          </p:cNvPr>
          <p:cNvSpPr/>
          <p:nvPr/>
        </p:nvSpPr>
        <p:spPr>
          <a:xfrm>
            <a:off x="392505" y="562172"/>
            <a:ext cx="6671972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B36C86D-B5C3-4AD0-8693-BD3B98653A3E}"/>
              </a:ext>
            </a:extLst>
          </p:cNvPr>
          <p:cNvSpPr txBox="1"/>
          <p:nvPr/>
        </p:nvSpPr>
        <p:spPr>
          <a:xfrm>
            <a:off x="470757" y="595663"/>
            <a:ext cx="6362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1º Dia - Minas Gerais - 18/10</a:t>
            </a:r>
            <a:endParaRPr lang="pt-BR" sz="1600" dirty="0"/>
          </a:p>
        </p:txBody>
      </p:sp>
      <p:sp>
        <p:nvSpPr>
          <p:cNvPr id="20" name="Espaço Reservado para Data 19">
            <a:extLst>
              <a:ext uri="{FF2B5EF4-FFF2-40B4-BE49-F238E27FC236}">
                <a16:creationId xmlns:a16="http://schemas.microsoft.com/office/drawing/2014/main" xmlns="" id="{84623E1C-1450-4A7F-9306-F833E869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2140" y="6405677"/>
            <a:ext cx="1927970" cy="3651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ahnschrift SemiBold" panose="020B0502040204020203" pitchFamily="34" charset="0"/>
              </a:rPr>
              <a:t>Atualizado em: </a:t>
            </a:r>
            <a:fld id="{F6865DA1-4D8E-4AA8-B90F-67EF45C95BE6}" type="datetime1">
              <a:rPr lang="pt-BR" smtClean="0">
                <a:solidFill>
                  <a:schemeClr val="bg1"/>
                </a:solidFill>
                <a:latin typeface="Bahnschrift SemiBold" panose="020B0502040204020203" pitchFamily="34" charset="0"/>
              </a:rPr>
              <a:pPr/>
              <a:t>15/10/2021</a:t>
            </a:fld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C8F7284-4568-40E1-9D7B-4F393A194A07}"/>
              </a:ext>
            </a:extLst>
          </p:cNvPr>
          <p:cNvSpPr txBox="1"/>
          <p:nvPr/>
        </p:nvSpPr>
        <p:spPr>
          <a:xfrm>
            <a:off x="5134834" y="661050"/>
            <a:ext cx="4066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/>
              <a:t>*Programação sujeita a alterações</a:t>
            </a:r>
          </a:p>
        </p:txBody>
      </p:sp>
    </p:spTree>
    <p:extLst>
      <p:ext uri="{BB962C8B-B14F-4D97-AF65-F5344CB8AC3E}">
        <p14:creationId xmlns:p14="http://schemas.microsoft.com/office/powerpoint/2010/main" val="288690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Diagonais Arredondados 14">
            <a:extLst>
              <a:ext uri="{FF2B5EF4-FFF2-40B4-BE49-F238E27FC236}">
                <a16:creationId xmlns:a16="http://schemas.microsoft.com/office/drawing/2014/main" xmlns="" id="{21E35EBE-2094-42D2-A90F-532CD58261F0}"/>
              </a:ext>
            </a:extLst>
          </p:cNvPr>
          <p:cNvSpPr/>
          <p:nvPr/>
        </p:nvSpPr>
        <p:spPr>
          <a:xfrm>
            <a:off x="329196" y="4142764"/>
            <a:ext cx="6124869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88860F40-87FE-4C48-9E25-18BA614A9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89323"/>
              </p:ext>
            </p:extLst>
          </p:nvPr>
        </p:nvGraphicFramePr>
        <p:xfrm>
          <a:off x="329197" y="998452"/>
          <a:ext cx="9247605" cy="285081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46538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1015373">
                  <a:extLst>
                    <a:ext uri="{9D8B030D-6E8A-4147-A177-3AD203B41FA5}">
                      <a16:colId xmlns:a16="http://schemas.microsoft.com/office/drawing/2014/main" xmlns="" val="3513369250"/>
                    </a:ext>
                  </a:extLst>
                </a:gridCol>
                <a:gridCol w="5042472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2243222">
                  <a:extLst>
                    <a:ext uri="{9D8B030D-6E8A-4147-A177-3AD203B41FA5}">
                      <a16:colId xmlns:a16="http://schemas.microsoft.com/office/drawing/2014/main" xmlns="" val="1965610867"/>
                    </a:ext>
                  </a:extLst>
                </a:gridCol>
              </a:tblGrid>
              <a:tr h="288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LOCAL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OBSERVAÇÕES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36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08h00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Salvador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Conclusão da obra de Manejo de Águas Pluviais - Salvador/BA –(SNS)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A confirmar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14715082"/>
                  </a:ext>
                </a:extLst>
              </a:tr>
              <a:tr h="52094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i="0" dirty="0">
                          <a:effectLst/>
                        </a:rPr>
                        <a:t>11h00 – 12h30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Juazeiro - Senar. Loteamento Centro Industrial São Francisco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dirty="0">
                          <a:effectLst/>
                        </a:rPr>
                        <a:t>Lançamento da Licitação dos Estudos Ambientais e Projeto Básico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dirty="0">
                          <a:effectLst/>
                        </a:rPr>
                        <a:t>do Canal do Sertão Baiano - (CODEVASF)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i="0" dirty="0">
                          <a:effectLst/>
                        </a:rPr>
                        <a:t> </a:t>
                      </a:r>
                      <a:endParaRPr lang="pt-B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6640981"/>
                  </a:ext>
                </a:extLst>
              </a:tr>
              <a:tr h="50714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1" dirty="0">
                          <a:effectLst/>
                        </a:rPr>
                        <a:t>11h00</a:t>
                      </a:r>
                      <a:endParaRPr lang="pt-B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Juazeiro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Anúncio do edital do Perímetro Irrigado Baixio do Irecê (CODEVASF)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6518783"/>
                  </a:ext>
                </a:extLst>
              </a:tr>
              <a:tr h="55081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1" dirty="0">
                          <a:effectLst/>
                        </a:rPr>
                        <a:t>11h00</a:t>
                      </a:r>
                      <a:endParaRPr lang="pt-B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Juazeiro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Rotas de Integração - Workshop </a:t>
                      </a:r>
                      <a:r>
                        <a:rPr lang="pt-BR" sz="1400" dirty="0"/>
                        <a:t>“Ações de Apoio e Desafios na Fruticultura Irrigada”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21197590"/>
                  </a:ext>
                </a:extLst>
              </a:tr>
              <a:tr h="52640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b="1" dirty="0">
                          <a:effectLst/>
                        </a:rPr>
                        <a:t>11h00</a:t>
                      </a:r>
                      <a:endParaRPr lang="pt-BR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Juazeiro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dirty="0">
                          <a:effectLst/>
                        </a:rPr>
                        <a:t>Anúncio do patrocínio do Projeto </a:t>
                      </a:r>
                      <a:r>
                        <a:rPr lang="pt-BR" sz="1400" dirty="0" err="1">
                          <a:effectLst/>
                        </a:rPr>
                        <a:t>Agroflorestando</a:t>
                      </a:r>
                      <a:r>
                        <a:rPr lang="pt-BR" sz="1400" dirty="0">
                          <a:effectLst/>
                        </a:rPr>
                        <a:t> Bacias para Conservar Águas – Águas Brasileiras (SFPP) - Patrocinador: MRV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91875158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4ED9D2D-AD87-46C1-BC38-C40CC2CF1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80" y="35011"/>
            <a:ext cx="1085730" cy="823053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2BB471AF-A559-49C8-9A27-944D61AC8661}"/>
              </a:ext>
            </a:extLst>
          </p:cNvPr>
          <p:cNvSpPr/>
          <p:nvPr/>
        </p:nvSpPr>
        <p:spPr>
          <a:xfrm>
            <a:off x="329197" y="608536"/>
            <a:ext cx="6124869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B36C86D-B5C3-4AD0-8693-BD3B98653A3E}"/>
              </a:ext>
            </a:extLst>
          </p:cNvPr>
          <p:cNvSpPr txBox="1"/>
          <p:nvPr/>
        </p:nvSpPr>
        <p:spPr>
          <a:xfrm>
            <a:off x="334098" y="642119"/>
            <a:ext cx="398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2º Dia – Bahia - 19/10</a:t>
            </a:r>
            <a:endParaRPr lang="pt-BR" sz="1600" dirty="0"/>
          </a:p>
        </p:txBody>
      </p:sp>
      <p:sp>
        <p:nvSpPr>
          <p:cNvPr id="20" name="Espaço Reservado para Data 19">
            <a:extLst>
              <a:ext uri="{FF2B5EF4-FFF2-40B4-BE49-F238E27FC236}">
                <a16:creationId xmlns:a16="http://schemas.microsoft.com/office/drawing/2014/main" xmlns="" id="{84623E1C-1450-4A7F-9306-F833E869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2140" y="6405677"/>
            <a:ext cx="1927970" cy="3651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ahnschrift SemiBold" panose="020B0502040204020203" pitchFamily="34" charset="0"/>
              </a:rPr>
              <a:t>Atualizado em: </a:t>
            </a:r>
            <a:fld id="{F6865DA1-4D8E-4AA8-B90F-67EF45C95BE6}" type="datetime1">
              <a:rPr lang="pt-BR" smtClean="0">
                <a:solidFill>
                  <a:schemeClr val="bg1"/>
                </a:solidFill>
                <a:latin typeface="Bahnschrift SemiBold" panose="020B0502040204020203" pitchFamily="34" charset="0"/>
              </a:rPr>
              <a:pPr/>
              <a:t>15/10/2021</a:t>
            </a:fld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F3D0B179-97B4-43B0-9BFD-FDE8ABCFD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8771"/>
              </p:ext>
            </p:extLst>
          </p:nvPr>
        </p:nvGraphicFramePr>
        <p:xfrm>
          <a:off x="329196" y="4533750"/>
          <a:ext cx="9247605" cy="143034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46538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1015373">
                  <a:extLst>
                    <a:ext uri="{9D8B030D-6E8A-4147-A177-3AD203B41FA5}">
                      <a16:colId xmlns:a16="http://schemas.microsoft.com/office/drawing/2014/main" xmlns="" val="3513369250"/>
                    </a:ext>
                  </a:extLst>
                </a:gridCol>
                <a:gridCol w="5042472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2243222">
                  <a:extLst>
                    <a:ext uri="{9D8B030D-6E8A-4147-A177-3AD203B41FA5}">
                      <a16:colId xmlns:a16="http://schemas.microsoft.com/office/drawing/2014/main" xmlns="" val="1965610867"/>
                    </a:ext>
                  </a:extLst>
                </a:gridCol>
              </a:tblGrid>
              <a:tr h="288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LOCAL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OBSERVAÇÕES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36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14h00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Petrolina/PE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Entrega da Etapa Sul do Projeto Pontal e OS do Pontal Norte (CODEVASF)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Evento de Pernambuco deslocado devido a localidade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5193748"/>
                  </a:ext>
                </a:extLst>
              </a:tr>
              <a:tr h="36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16h00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Rotas da Integração – Rota do Cordeiro - Exposição de produtos locais (SMDRU/SEBRAE)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 SEBRAE vai confirmar horário e local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734630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BA0A715-DC83-4854-9E94-9EB119A25824}"/>
              </a:ext>
            </a:extLst>
          </p:cNvPr>
          <p:cNvSpPr txBox="1"/>
          <p:nvPr/>
        </p:nvSpPr>
        <p:spPr>
          <a:xfrm>
            <a:off x="329196" y="4192522"/>
            <a:ext cx="398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2º Dia – Pernambuco - 19/10</a:t>
            </a:r>
            <a:endParaRPr lang="pt-BR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0BED130E-DA3A-423B-8E6A-BA13139394BC}"/>
              </a:ext>
            </a:extLst>
          </p:cNvPr>
          <p:cNvSpPr txBox="1"/>
          <p:nvPr/>
        </p:nvSpPr>
        <p:spPr>
          <a:xfrm>
            <a:off x="5134834" y="661050"/>
            <a:ext cx="4066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/>
              <a:t>*Programação sujeita a alterações</a:t>
            </a:r>
          </a:p>
        </p:txBody>
      </p:sp>
    </p:spTree>
    <p:extLst>
      <p:ext uri="{BB962C8B-B14F-4D97-AF65-F5344CB8AC3E}">
        <p14:creationId xmlns:p14="http://schemas.microsoft.com/office/powerpoint/2010/main" val="74338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88860F40-87FE-4C48-9E25-18BA614A9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09354"/>
              </p:ext>
            </p:extLst>
          </p:nvPr>
        </p:nvGraphicFramePr>
        <p:xfrm>
          <a:off x="353992" y="988292"/>
          <a:ext cx="9003367" cy="388803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27992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1356416">
                  <a:extLst>
                    <a:ext uri="{9D8B030D-6E8A-4147-A177-3AD203B41FA5}">
                      <a16:colId xmlns:a16="http://schemas.microsoft.com/office/drawing/2014/main" xmlns="" val="3513369250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1940559">
                  <a:extLst>
                    <a:ext uri="{9D8B030D-6E8A-4147-A177-3AD203B41FA5}">
                      <a16:colId xmlns:a16="http://schemas.microsoft.com/office/drawing/2014/main" xmlns="" val="1965610867"/>
                    </a:ext>
                  </a:extLst>
                </a:gridCol>
              </a:tblGrid>
              <a:tr h="337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LOCAL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OBSERVAÇÕES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42613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11h00</a:t>
                      </a: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– 12h00</a:t>
                      </a:r>
                      <a:endParaRPr lang="pt-BR" sz="1400" b="1" dirty="0">
                        <a:effectLst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Russas –Perímetro Irrigado Tabuleiros de Russas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Anúncio da Obra para construção do Ramal do Salgado (SNSH)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i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715082"/>
                  </a:ext>
                </a:extLst>
              </a:tr>
              <a:tr h="60910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i="0" dirty="0">
                          <a:effectLst/>
                        </a:rPr>
                        <a:t>11h00</a:t>
                      </a:r>
                      <a:endParaRPr lang="pt-B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Russas</a:t>
                      </a:r>
                      <a:endParaRPr lang="pt-BR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dirty="0">
                          <a:effectLst/>
                        </a:rPr>
                        <a:t>Assinatura de Contrato/Ordem de Serviço: Recuperação da Barragem Banabuiú (DNOCS)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i="0" dirty="0">
                          <a:effectLst/>
                        </a:rPr>
                        <a:t> </a:t>
                      </a:r>
                      <a:endParaRPr lang="pt-B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6640981"/>
                  </a:ext>
                </a:extLst>
              </a:tr>
              <a:tr h="7483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Conversão da MP 1.052 em Lei - Criação do Fundo de Desenvolvimento Regional Sustentável (SFPP)</a:t>
                      </a:r>
                    </a:p>
                  </a:txBody>
                  <a:tcPr marL="56853" marR="56853" marT="0" marB="0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133147936"/>
                  </a:ext>
                </a:extLst>
              </a:tr>
              <a:tr h="74839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11h00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dirty="0">
                          <a:effectLst/>
                        </a:rPr>
                        <a:t>Russas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dirty="0">
                          <a:effectLst/>
                        </a:rPr>
                        <a:t>Projeto de Concessão Comum para Investimento, Gestão e Execução dos Serviços de Esgotamento Sanitário do município de Crato Desenvolvido pelo Fundo de Estruturação de Projetos -FEP  (SFPP). Valor total do contrato R$ 1.9 MM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91875158"/>
                  </a:ext>
                </a:extLst>
              </a:tr>
              <a:tr h="59159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11h00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dirty="0">
                          <a:effectLst/>
                        </a:rPr>
                        <a:t>Russas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Projeto de Concessão Comum para Investimento, Gestão e Execução dos Serviços de Resíduos Sólidos Urbanos dos Municípios do Consórcio COMARES - Desenvolvido pelo Fundo de Estruturação de Projetos -FEP(SFPP) Valor R$ 4,6 MM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5193748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4ED9D2D-AD87-46C1-BC38-C40CC2CF1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80" y="35011"/>
            <a:ext cx="1085730" cy="823053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2BB471AF-A559-49C8-9A27-944D61AC8661}"/>
              </a:ext>
            </a:extLst>
          </p:cNvPr>
          <p:cNvSpPr/>
          <p:nvPr/>
        </p:nvSpPr>
        <p:spPr>
          <a:xfrm>
            <a:off x="353992" y="602533"/>
            <a:ext cx="5908403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B36C86D-B5C3-4AD0-8693-BD3B98653A3E}"/>
              </a:ext>
            </a:extLst>
          </p:cNvPr>
          <p:cNvSpPr txBox="1"/>
          <p:nvPr/>
        </p:nvSpPr>
        <p:spPr>
          <a:xfrm>
            <a:off x="353992" y="592144"/>
            <a:ext cx="5779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3º Dia – Ceará - 20/10</a:t>
            </a:r>
            <a:endParaRPr lang="pt-BR" sz="1600" dirty="0"/>
          </a:p>
        </p:txBody>
      </p:sp>
      <p:sp>
        <p:nvSpPr>
          <p:cNvPr id="20" name="Espaço Reservado para Data 19">
            <a:extLst>
              <a:ext uri="{FF2B5EF4-FFF2-40B4-BE49-F238E27FC236}">
                <a16:creationId xmlns:a16="http://schemas.microsoft.com/office/drawing/2014/main" xmlns="" id="{84623E1C-1450-4A7F-9306-F833E869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2140" y="6405677"/>
            <a:ext cx="1927970" cy="3651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ahnschrift SemiBold" panose="020B0502040204020203" pitchFamily="34" charset="0"/>
              </a:rPr>
              <a:t>Atualizado em: </a:t>
            </a:r>
            <a:fld id="{F6865DA1-4D8E-4AA8-B90F-67EF45C95BE6}" type="datetime1">
              <a:rPr lang="pt-BR" smtClean="0">
                <a:solidFill>
                  <a:schemeClr val="bg1"/>
                </a:solidFill>
                <a:latin typeface="Bahnschrift SemiBold" panose="020B0502040204020203" pitchFamily="34" charset="0"/>
              </a:rPr>
              <a:pPr/>
              <a:t>15/10/2021</a:t>
            </a:fld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E0A944D0-A5F7-4DA4-BE73-28184DFF1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74428"/>
              </p:ext>
            </p:extLst>
          </p:nvPr>
        </p:nvGraphicFramePr>
        <p:xfrm>
          <a:off x="353991" y="5107337"/>
          <a:ext cx="9003367" cy="79439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27992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1356416">
                  <a:extLst>
                    <a:ext uri="{9D8B030D-6E8A-4147-A177-3AD203B41FA5}">
                      <a16:colId xmlns:a16="http://schemas.microsoft.com/office/drawing/2014/main" xmlns="" val="3513369250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1940559">
                  <a:extLst>
                    <a:ext uri="{9D8B030D-6E8A-4147-A177-3AD203B41FA5}">
                      <a16:colId xmlns:a16="http://schemas.microsoft.com/office/drawing/2014/main" xmlns="" val="1965610867"/>
                    </a:ext>
                  </a:extLst>
                </a:gridCol>
              </a:tblGrid>
              <a:tr h="3378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LOCAL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OBSERVAÇÕES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426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16h00 – 17h30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err="1">
                          <a:effectLst/>
                        </a:rPr>
                        <a:t>Luis</a:t>
                      </a:r>
                      <a:r>
                        <a:rPr lang="pt-BR" sz="1400" dirty="0">
                          <a:effectLst/>
                        </a:rPr>
                        <a:t> Gomes/RN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Visita ao canteiro de obras do túnel do Ramal do Apodi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1734630"/>
                  </a:ext>
                </a:extLst>
              </a:tr>
            </a:tbl>
          </a:graphicData>
        </a:graphic>
      </p:graphicFrame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xmlns="" id="{07F69D9F-ACDA-4069-85FE-6F7AD298EB8B}"/>
              </a:ext>
            </a:extLst>
          </p:cNvPr>
          <p:cNvSpPr/>
          <p:nvPr/>
        </p:nvSpPr>
        <p:spPr>
          <a:xfrm>
            <a:off x="353991" y="4735766"/>
            <a:ext cx="5908403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8830069-4B73-4664-813B-2EA788AC0174}"/>
              </a:ext>
            </a:extLst>
          </p:cNvPr>
          <p:cNvSpPr txBox="1"/>
          <p:nvPr/>
        </p:nvSpPr>
        <p:spPr>
          <a:xfrm>
            <a:off x="353991" y="4725377"/>
            <a:ext cx="6168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3º Dia – </a:t>
            </a:r>
            <a:r>
              <a:rPr lang="pt-BR" sz="1600" dirty="0">
                <a:solidFill>
                  <a:srgbClr val="FFFFFF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Rio Grande do Norte</a:t>
            </a:r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- 20/10</a:t>
            </a:r>
            <a:endParaRPr lang="pt-BR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D2152B2-7061-44FD-A64E-B1D347552B75}"/>
              </a:ext>
            </a:extLst>
          </p:cNvPr>
          <p:cNvSpPr txBox="1"/>
          <p:nvPr/>
        </p:nvSpPr>
        <p:spPr>
          <a:xfrm>
            <a:off x="5134834" y="661050"/>
            <a:ext cx="4066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/>
              <a:t>*Programação sujeita a alterações</a:t>
            </a:r>
          </a:p>
        </p:txBody>
      </p:sp>
    </p:spTree>
    <p:extLst>
      <p:ext uri="{BB962C8B-B14F-4D97-AF65-F5344CB8AC3E}">
        <p14:creationId xmlns:p14="http://schemas.microsoft.com/office/powerpoint/2010/main" val="370426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88860F40-87FE-4C48-9E25-18BA614A9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8947"/>
              </p:ext>
            </p:extLst>
          </p:nvPr>
        </p:nvGraphicFramePr>
        <p:xfrm>
          <a:off x="392505" y="785092"/>
          <a:ext cx="9247605" cy="234054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48615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1804752">
                  <a:extLst>
                    <a:ext uri="{9D8B030D-6E8A-4147-A177-3AD203B41FA5}">
                      <a16:colId xmlns:a16="http://schemas.microsoft.com/office/drawing/2014/main" xmlns="" val="3513369250"/>
                    </a:ext>
                  </a:extLst>
                </a:gridCol>
                <a:gridCol w="4251016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2243222">
                  <a:extLst>
                    <a:ext uri="{9D8B030D-6E8A-4147-A177-3AD203B41FA5}">
                      <a16:colId xmlns:a16="http://schemas.microsoft.com/office/drawing/2014/main" xmlns="" val="1965610867"/>
                    </a:ext>
                  </a:extLst>
                </a:gridCol>
              </a:tblGrid>
              <a:tr h="156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 LOCAL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OBSERVAÇÕES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593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dirty="0">
                          <a:effectLst/>
                        </a:rPr>
                        <a:t>07h30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Cajazeiras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 à obra de recuperação da Barragem de Engenheiro Ávidos (DNOCS)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715082"/>
                  </a:ext>
                </a:extLst>
              </a:tr>
              <a:tr h="75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São José de Piranhas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effectLst/>
                        </a:rPr>
                        <a:t>Visita a obras complementares do Eixo Norte do PISF - Apodi – Trecho IV(SNSH) e 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Visita a obras complementares do Eixo Norte do PISF - Barragem de Caiçaras e trecho Caiçaras-</a:t>
                      </a:r>
                      <a:r>
                        <a:rPr lang="pt-BR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Avidos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Cajazeiras (SNSH)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0" i="0" dirty="0">
                        <a:effectLst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943940"/>
                  </a:ext>
                </a:extLst>
              </a:tr>
              <a:tr h="485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0" i="0" dirty="0">
                        <a:effectLst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1926275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4ED9D2D-AD87-46C1-BC38-C40CC2CF1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80" y="35011"/>
            <a:ext cx="1085730" cy="823053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2BB471AF-A559-49C8-9A27-944D61AC8661}"/>
              </a:ext>
            </a:extLst>
          </p:cNvPr>
          <p:cNvSpPr/>
          <p:nvPr/>
        </p:nvSpPr>
        <p:spPr>
          <a:xfrm>
            <a:off x="392505" y="412955"/>
            <a:ext cx="6413876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B36C86D-B5C3-4AD0-8693-BD3B98653A3E}"/>
              </a:ext>
            </a:extLst>
          </p:cNvPr>
          <p:cNvSpPr txBox="1"/>
          <p:nvPr/>
        </p:nvSpPr>
        <p:spPr>
          <a:xfrm>
            <a:off x="444124" y="439652"/>
            <a:ext cx="6362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4º Dia – Paraíba - 21/10</a:t>
            </a:r>
            <a:endParaRPr lang="pt-BR" sz="1600" dirty="0"/>
          </a:p>
        </p:txBody>
      </p:sp>
      <p:sp>
        <p:nvSpPr>
          <p:cNvPr id="20" name="Espaço Reservado para Data 19">
            <a:extLst>
              <a:ext uri="{FF2B5EF4-FFF2-40B4-BE49-F238E27FC236}">
                <a16:creationId xmlns:a16="http://schemas.microsoft.com/office/drawing/2014/main" xmlns="" id="{84623E1C-1450-4A7F-9306-F833E869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2140" y="6405677"/>
            <a:ext cx="1927970" cy="3651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ahnschrift SemiBold" panose="020B0502040204020203" pitchFamily="34" charset="0"/>
              </a:rPr>
              <a:t>Atualizado em: </a:t>
            </a:r>
            <a:fld id="{F6865DA1-4D8E-4AA8-B90F-67EF45C95BE6}" type="datetime1">
              <a:rPr lang="pt-BR" smtClean="0">
                <a:solidFill>
                  <a:schemeClr val="bg1"/>
                </a:solidFill>
                <a:latin typeface="Bahnschrift SemiBold" panose="020B0502040204020203" pitchFamily="34" charset="0"/>
              </a:rPr>
              <a:pPr/>
              <a:t>15/10/2021</a:t>
            </a:fld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96BD9098-CA3A-4DDB-AE95-1B99E3F1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84147"/>
              </p:ext>
            </p:extLst>
          </p:nvPr>
        </p:nvGraphicFramePr>
        <p:xfrm>
          <a:off x="444124" y="3459414"/>
          <a:ext cx="9195986" cy="129347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008756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xmlns="" val="3513369250"/>
                    </a:ext>
                  </a:extLst>
                </a:gridCol>
                <a:gridCol w="4249650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2230700">
                  <a:extLst>
                    <a:ext uri="{9D8B030D-6E8A-4147-A177-3AD203B41FA5}">
                      <a16:colId xmlns:a16="http://schemas.microsoft.com/office/drawing/2014/main" xmlns="" val="1965610867"/>
                    </a:ext>
                  </a:extLst>
                </a:gridCol>
              </a:tblGrid>
              <a:tr h="288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LOCAL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OBSERVAÇÕES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36446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14h00 -15h00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Sertânia – a definir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Entrega do Ramal do Agreste (SNSH)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715082"/>
                  </a:ext>
                </a:extLst>
              </a:tr>
              <a:tr h="36604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i="0" dirty="0">
                          <a:effectLst/>
                        </a:rPr>
                        <a:t>14h00</a:t>
                      </a:r>
                      <a:endParaRPr lang="pt-B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i="0" dirty="0">
                          <a:effectLst/>
                        </a:rPr>
                        <a:t>Sertânia</a:t>
                      </a:r>
                      <a:endParaRPr lang="pt-BR" sz="16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dirty="0">
                          <a:effectLst/>
                        </a:rPr>
                        <a:t>Inauguração da Captação definitiva do Ramal de Sertânia na Barragem de Campos (DNOCS)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i="0" dirty="0">
                          <a:effectLst/>
                        </a:rPr>
                        <a:t> </a:t>
                      </a:r>
                      <a:endParaRPr lang="pt-B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6640981"/>
                  </a:ext>
                </a:extLst>
              </a:tr>
              <a:tr h="27403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b="1" dirty="0">
                        <a:effectLst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0086535"/>
                  </a:ext>
                </a:extLst>
              </a:tr>
            </a:tbl>
          </a:graphicData>
        </a:graphic>
      </p:graphicFrame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xmlns="" id="{DE2434D1-4374-4355-9C0F-CB6610B87F09}"/>
              </a:ext>
            </a:extLst>
          </p:cNvPr>
          <p:cNvSpPr/>
          <p:nvPr/>
        </p:nvSpPr>
        <p:spPr>
          <a:xfrm>
            <a:off x="444124" y="3055887"/>
            <a:ext cx="6413876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64CFF5F-5875-4F11-9B16-1311D4F0440B}"/>
              </a:ext>
            </a:extLst>
          </p:cNvPr>
          <p:cNvSpPr txBox="1"/>
          <p:nvPr/>
        </p:nvSpPr>
        <p:spPr>
          <a:xfrm>
            <a:off x="444125" y="3120860"/>
            <a:ext cx="6413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4º Dia – Pernambuco - 21/10</a:t>
            </a:r>
            <a:endParaRPr lang="pt-BR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CE69E358-5180-4F1F-B07A-AE0AC82E2271}"/>
              </a:ext>
            </a:extLst>
          </p:cNvPr>
          <p:cNvSpPr txBox="1"/>
          <p:nvPr/>
        </p:nvSpPr>
        <p:spPr>
          <a:xfrm>
            <a:off x="5042117" y="516596"/>
            <a:ext cx="4066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/>
              <a:t>*Programação sujeita a alterações</a:t>
            </a:r>
          </a:p>
        </p:txBody>
      </p:sp>
    </p:spTree>
    <p:extLst>
      <p:ext uri="{BB962C8B-B14F-4D97-AF65-F5344CB8AC3E}">
        <p14:creationId xmlns:p14="http://schemas.microsoft.com/office/powerpoint/2010/main" val="214982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88860F40-87FE-4C48-9E25-18BA614A9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87798"/>
              </p:ext>
            </p:extLst>
          </p:nvPr>
        </p:nvGraphicFramePr>
        <p:xfrm>
          <a:off x="392505" y="785092"/>
          <a:ext cx="8831394" cy="252947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65919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1092660">
                  <a:extLst>
                    <a:ext uri="{9D8B030D-6E8A-4147-A177-3AD203B41FA5}">
                      <a16:colId xmlns:a16="http://schemas.microsoft.com/office/drawing/2014/main" xmlns="" val="3513369250"/>
                    </a:ext>
                  </a:extLst>
                </a:gridCol>
                <a:gridCol w="5519223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1553592">
                  <a:extLst>
                    <a:ext uri="{9D8B030D-6E8A-4147-A177-3AD203B41FA5}">
                      <a16:colId xmlns:a16="http://schemas.microsoft.com/office/drawing/2014/main" xmlns="" val="1965610867"/>
                    </a:ext>
                  </a:extLst>
                </a:gridCol>
              </a:tblGrid>
              <a:tr h="288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 LOCAL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OBSERVAÇÕES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36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08h00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Caicó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</a:rPr>
                        <a:t>Visita à obra Passagem de Traíras (DNOCS)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14715082"/>
                  </a:ext>
                </a:extLst>
              </a:tr>
              <a:tr h="381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09h00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Caicó 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200" dirty="0">
                          <a:effectLst/>
                        </a:rPr>
                        <a:t>Assinatura de PMI – Consórcio Seridó (SNS) 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91875158"/>
                  </a:ext>
                </a:extLst>
              </a:tr>
              <a:tr h="36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11h00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Caicó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Rota da Integração – Portaria de criação do </a:t>
                      </a:r>
                      <a:r>
                        <a:rPr lang="pt-BR" sz="1200" dirty="0" err="1">
                          <a:effectLst/>
                        </a:rPr>
                        <a:t>Pólo</a:t>
                      </a:r>
                      <a:r>
                        <a:rPr lang="pt-BR" sz="1200" dirty="0">
                          <a:effectLst/>
                        </a:rPr>
                        <a:t> da Moda e Exposição de produtos locais (SMDRU/SEBRAE)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5193748"/>
                  </a:ext>
                </a:extLst>
              </a:tr>
              <a:tr h="36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</a:rPr>
                        <a:t>15h00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 err="1">
                          <a:effectLst/>
                        </a:rPr>
                        <a:t>Jurucutu</a:t>
                      </a:r>
                      <a:r>
                        <a:rPr lang="pt-BR" sz="1200" b="1" dirty="0">
                          <a:effectLst/>
                        </a:rPr>
                        <a:t> 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Liberação de recurso no valor de R$ 10MM para a Barragem de Oiticica (DNOCS)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734630"/>
                  </a:ext>
                </a:extLst>
              </a:tr>
              <a:tr h="36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17h30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São Tomé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Lançamento do edital de licitação para projeto básico - Adutora do Agreste Potiguar (CODEVASF)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57065"/>
                  </a:ext>
                </a:extLst>
              </a:tr>
              <a:tr h="36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17h30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São Tomé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Instalação de 60 cisternas em São Tomé (CODEVASF)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06534499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4ED9D2D-AD87-46C1-BC38-C40CC2CF1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80" y="35011"/>
            <a:ext cx="1085730" cy="823053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2BB471AF-A559-49C8-9A27-944D61AC8661}"/>
              </a:ext>
            </a:extLst>
          </p:cNvPr>
          <p:cNvSpPr/>
          <p:nvPr/>
        </p:nvSpPr>
        <p:spPr>
          <a:xfrm>
            <a:off x="392505" y="412955"/>
            <a:ext cx="5715331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B36C86D-B5C3-4AD0-8693-BD3B98653A3E}"/>
              </a:ext>
            </a:extLst>
          </p:cNvPr>
          <p:cNvSpPr txBox="1"/>
          <p:nvPr/>
        </p:nvSpPr>
        <p:spPr>
          <a:xfrm>
            <a:off x="444124" y="446538"/>
            <a:ext cx="6362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5º Dia – Rio Grande do Norte - 22/10</a:t>
            </a:r>
            <a:endParaRPr lang="pt-BR" sz="1600" dirty="0"/>
          </a:p>
        </p:txBody>
      </p:sp>
      <p:sp>
        <p:nvSpPr>
          <p:cNvPr id="20" name="Espaço Reservado para Data 19">
            <a:extLst>
              <a:ext uri="{FF2B5EF4-FFF2-40B4-BE49-F238E27FC236}">
                <a16:creationId xmlns:a16="http://schemas.microsoft.com/office/drawing/2014/main" xmlns="" id="{84623E1C-1450-4A7F-9306-F833E869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2140" y="6405677"/>
            <a:ext cx="1927970" cy="3651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ahnschrift SemiBold" panose="020B0502040204020203" pitchFamily="34" charset="0"/>
              </a:rPr>
              <a:t>Atualizado em: </a:t>
            </a:r>
            <a:fld id="{F6865DA1-4D8E-4AA8-B90F-67EF45C95BE6}" type="datetime1">
              <a:rPr lang="pt-BR" smtClean="0">
                <a:solidFill>
                  <a:schemeClr val="bg1"/>
                </a:solidFill>
                <a:latin typeface="Bahnschrift SemiBold" panose="020B0502040204020203" pitchFamily="34" charset="0"/>
              </a:rPr>
              <a:pPr/>
              <a:t>15/10/2021</a:t>
            </a:fld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83D22A9-5C79-4524-8F0D-C8E97B7A0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153952"/>
              </p:ext>
            </p:extLst>
          </p:nvPr>
        </p:nvGraphicFramePr>
        <p:xfrm>
          <a:off x="392505" y="4368366"/>
          <a:ext cx="8831394" cy="163644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06375">
                  <a:extLst>
                    <a:ext uri="{9D8B030D-6E8A-4147-A177-3AD203B41FA5}">
                      <a16:colId xmlns:a16="http://schemas.microsoft.com/office/drawing/2014/main" xmlns="" val="1101920780"/>
                    </a:ext>
                  </a:extLst>
                </a:gridCol>
                <a:gridCol w="952204">
                  <a:extLst>
                    <a:ext uri="{9D8B030D-6E8A-4147-A177-3AD203B41FA5}">
                      <a16:colId xmlns:a16="http://schemas.microsoft.com/office/drawing/2014/main" xmlns="" val="1756688289"/>
                    </a:ext>
                  </a:extLst>
                </a:gridCol>
                <a:gridCol w="5519223">
                  <a:extLst>
                    <a:ext uri="{9D8B030D-6E8A-4147-A177-3AD203B41FA5}">
                      <a16:colId xmlns:a16="http://schemas.microsoft.com/office/drawing/2014/main" xmlns="" val="257640586"/>
                    </a:ext>
                  </a:extLst>
                </a:gridCol>
                <a:gridCol w="1553592">
                  <a:extLst>
                    <a:ext uri="{9D8B030D-6E8A-4147-A177-3AD203B41FA5}">
                      <a16:colId xmlns:a16="http://schemas.microsoft.com/office/drawing/2014/main" xmlns="" val="699404337"/>
                    </a:ext>
                  </a:extLst>
                </a:gridCol>
              </a:tblGrid>
              <a:tr h="5209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CONFIRMAR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b="0" i="0" dirty="0">
                          <a:effectLst/>
                        </a:rPr>
                        <a:t>Anúncio do edital de licitação do Projeto de revitalização da Lagoa do Bonfim. (CODEVASF)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Confirmar local e data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9499119"/>
                  </a:ext>
                </a:extLst>
              </a:tr>
              <a:tr h="50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Anúncio de previsão de edital de licitação para contratação do projeto da Barragem de Sombras (SNSH/CODEVASF)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96254582"/>
                  </a:ext>
                </a:extLst>
              </a:tr>
              <a:tr h="550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Anúncio de previsão de edital de licitação para contratação do projeto da Barragem de São Vicente. (SNSH/CODEVASF)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27567400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8973271-FDB0-41AC-AE16-E24EDF467805}"/>
              </a:ext>
            </a:extLst>
          </p:cNvPr>
          <p:cNvSpPr txBox="1"/>
          <p:nvPr/>
        </p:nvSpPr>
        <p:spPr>
          <a:xfrm>
            <a:off x="5030342" y="557065"/>
            <a:ext cx="4066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/>
              <a:t>*Programação sujeita a alterações</a:t>
            </a:r>
          </a:p>
        </p:txBody>
      </p:sp>
    </p:spTree>
    <p:extLst>
      <p:ext uri="{BB962C8B-B14F-4D97-AF65-F5344CB8AC3E}">
        <p14:creationId xmlns:p14="http://schemas.microsoft.com/office/powerpoint/2010/main" val="255087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88860F40-87FE-4C48-9E25-18BA614A9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02707"/>
              </p:ext>
            </p:extLst>
          </p:nvPr>
        </p:nvGraphicFramePr>
        <p:xfrm>
          <a:off x="532660" y="785092"/>
          <a:ext cx="8741480" cy="433124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31675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992304">
                  <a:extLst>
                    <a:ext uri="{9D8B030D-6E8A-4147-A177-3AD203B41FA5}">
                      <a16:colId xmlns:a16="http://schemas.microsoft.com/office/drawing/2014/main" xmlns="" val="3513369250"/>
                    </a:ext>
                  </a:extLst>
                </a:gridCol>
                <a:gridCol w="5564630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1452871">
                  <a:extLst>
                    <a:ext uri="{9D8B030D-6E8A-4147-A177-3AD203B41FA5}">
                      <a16:colId xmlns:a16="http://schemas.microsoft.com/office/drawing/2014/main" xmlns="" val="1965610867"/>
                    </a:ext>
                  </a:extLst>
                </a:gridCol>
              </a:tblGrid>
              <a:tr h="288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LOCAL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OBSERVAÇÕES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53775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10h00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Parnaíba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Lançamento – Plano de Ação Estratégica para a bacia hidrográfica do Rio São Francisco e área de influência do Projeto de Integração do São Francisco (PISF) e do Rio Parnaíba (SUDENE) 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715082"/>
                  </a:ext>
                </a:extLst>
              </a:tr>
              <a:tr h="3399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10h00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Parnaíba 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1" i="0" dirty="0">
                          <a:effectLst/>
                        </a:rPr>
                        <a:t>Retomada das obras do projeto de irrigação Marrecas (CODEVASF)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b="1" i="0" dirty="0">
                          <a:effectLst/>
                        </a:rPr>
                        <a:t> </a:t>
                      </a:r>
                      <a:endParaRPr lang="pt-BR" sz="11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6640981"/>
                  </a:ext>
                </a:extLst>
              </a:tr>
              <a:tr h="50714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10h00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Parnaíba   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Assinatura do Contrato de Projeto Executivo da Adutora Marcolândia (CODEVASF)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6518783"/>
                  </a:ext>
                </a:extLst>
              </a:tr>
              <a:tr h="50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11h30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Parnaíba 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Rota da Integração ações de apoio à apicultura e à piscicultura (SMDRU/SEBRAE/CODEVASF)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686120"/>
                  </a:ext>
                </a:extLst>
              </a:tr>
              <a:tr h="61560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Parnaíba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Programa Águas Brasileiras – Projeto Recuperação e Revitalização de Nascente na Bacia do Parnaíba (SFPP)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21197590"/>
                  </a:ext>
                </a:extLst>
              </a:tr>
              <a:tr h="44130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14h00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Parnaíba 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100" dirty="0">
                          <a:effectLst/>
                        </a:rPr>
                        <a:t>Assinatura de TED (SNSH-CODEVASF) Revitalização do Rio da Colônia do Gurgueia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5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875158"/>
                  </a:ext>
                </a:extLst>
              </a:tr>
              <a:tr h="36446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Arial"/>
                        </a:rPr>
                        <a:t>14h00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Parnaíba 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</a:rPr>
                        <a:t>Projeto de Concessão Comum para Investimento, Gestão E Execução dos Serviços de Resíduos Sólidos Urbanos de Teresina Desenvolvido Pelo Fundo De Estruturação De Projetos –FEP (SFPP)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734630"/>
                  </a:ext>
                </a:extLst>
              </a:tr>
              <a:tr h="36446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14h00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Parnaíba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Ações de recuperação ambiental de nascentes do Rio Parnaíba (CODEVASF)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9657065"/>
                  </a:ext>
                </a:extLst>
              </a:tr>
              <a:tr h="364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Parnaíba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/>
                          <a:ea typeface="Calibri" panose="020F0502020204030204" pitchFamily="34" charset="0"/>
                          <a:cs typeface="Arial"/>
                        </a:rPr>
                        <a:t>Visita à obra de abastecimento de água de Parnaíba (SNS)</a:t>
                      </a:r>
                      <a:endParaRPr lang="pt-BR" sz="1100" dirty="0">
                        <a:effectLst/>
                        <a:highlight>
                          <a:srgbClr val="FFFFFF"/>
                        </a:highlight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8824713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4ED9D2D-AD87-46C1-BC38-C40CC2CF1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80" y="35011"/>
            <a:ext cx="1085730" cy="823053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2BB471AF-A559-49C8-9A27-944D61AC8661}"/>
              </a:ext>
            </a:extLst>
          </p:cNvPr>
          <p:cNvSpPr/>
          <p:nvPr/>
        </p:nvSpPr>
        <p:spPr>
          <a:xfrm>
            <a:off x="532660" y="412955"/>
            <a:ext cx="5440123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B36C86D-B5C3-4AD0-8693-BD3B98653A3E}"/>
              </a:ext>
            </a:extLst>
          </p:cNvPr>
          <p:cNvSpPr txBox="1"/>
          <p:nvPr/>
        </p:nvSpPr>
        <p:spPr>
          <a:xfrm>
            <a:off x="631860" y="446538"/>
            <a:ext cx="2798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6º Dia – Piauí- 25/10</a:t>
            </a:r>
            <a:endParaRPr lang="pt-BR" sz="1600" dirty="0"/>
          </a:p>
        </p:txBody>
      </p:sp>
      <p:sp>
        <p:nvSpPr>
          <p:cNvPr id="20" name="Espaço Reservado para Data 19">
            <a:extLst>
              <a:ext uri="{FF2B5EF4-FFF2-40B4-BE49-F238E27FC236}">
                <a16:creationId xmlns:a16="http://schemas.microsoft.com/office/drawing/2014/main" xmlns="" id="{84623E1C-1450-4A7F-9306-F833E869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2140" y="6405677"/>
            <a:ext cx="1927970" cy="3651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ahnschrift SemiBold" panose="020B0502040204020203" pitchFamily="34" charset="0"/>
              </a:rPr>
              <a:t>Atualizado em: </a:t>
            </a:r>
            <a:fld id="{F6865DA1-4D8E-4AA8-B90F-67EF45C95BE6}" type="datetime1">
              <a:rPr lang="pt-BR" smtClean="0">
                <a:solidFill>
                  <a:schemeClr val="bg1"/>
                </a:solidFill>
                <a:latin typeface="Bahnschrift SemiBold" panose="020B0502040204020203" pitchFamily="34" charset="0"/>
              </a:rPr>
              <a:pPr/>
              <a:t>15/10/2021</a:t>
            </a:fld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CE3EEA7-3AF6-4AA9-B7C4-CD7067F5D111}"/>
              </a:ext>
            </a:extLst>
          </p:cNvPr>
          <p:cNvSpPr txBox="1"/>
          <p:nvPr/>
        </p:nvSpPr>
        <p:spPr>
          <a:xfrm>
            <a:off x="5100000" y="523482"/>
            <a:ext cx="4066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/>
              <a:t>*Programação sujeita a alterações</a:t>
            </a:r>
          </a:p>
        </p:txBody>
      </p:sp>
    </p:spTree>
    <p:extLst>
      <p:ext uri="{BB962C8B-B14F-4D97-AF65-F5344CB8AC3E}">
        <p14:creationId xmlns:p14="http://schemas.microsoft.com/office/powerpoint/2010/main" val="284407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88860F40-87FE-4C48-9E25-18BA614A9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34287"/>
              </p:ext>
            </p:extLst>
          </p:nvPr>
        </p:nvGraphicFramePr>
        <p:xfrm>
          <a:off x="419450" y="785092"/>
          <a:ext cx="8927750" cy="310545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18470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3513369250"/>
                    </a:ext>
                  </a:extLst>
                </a:gridCol>
                <a:gridCol w="5015292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2076388">
                  <a:extLst>
                    <a:ext uri="{9D8B030D-6E8A-4147-A177-3AD203B41FA5}">
                      <a16:colId xmlns:a16="http://schemas.microsoft.com/office/drawing/2014/main" xmlns="" val="1965610867"/>
                    </a:ext>
                  </a:extLst>
                </a:gridCol>
              </a:tblGrid>
              <a:tr h="288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 LOCAL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OBSERVAÇÕES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52094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i="0" dirty="0">
                          <a:effectLst/>
                        </a:rPr>
                        <a:t>São Luís</a:t>
                      </a:r>
                      <a:endParaRPr lang="pt-BR" sz="1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dirty="0">
                          <a:effectLst/>
                        </a:rPr>
                        <a:t>Lançamento do edital dos estudos para a implantação da integração de Bacias do Piauí/Maranhão e demais estados do Nordeste (SNSH)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9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863318"/>
                  </a:ext>
                </a:extLst>
              </a:tr>
              <a:tr h="377529">
                <a:tc vMerge="1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400" b="1" i="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6852" marR="56852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dirty="0">
                          <a:effectLst/>
                        </a:rPr>
                        <a:t>São Luís</a:t>
                      </a:r>
                      <a:endParaRPr lang="pt-BR" sz="12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200" b="1" i="0" dirty="0">
                        <a:effectLst/>
                      </a:endParaRPr>
                    </a:p>
                  </a:txBody>
                  <a:tcPr marL="56852" marR="56852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strike="noStrike" kern="1200" noProof="0" dirty="0">
                          <a:effectLst/>
                        </a:rPr>
                        <a:t>Lançamento e divulgação dos Estudos Hidro geológicos da Ilha de São Luís (MA) (ANA)</a:t>
                      </a:r>
                    </a:p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4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852" marR="56852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900" dirty="0"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6852" marR="56852" marT="0" marB="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802557"/>
                  </a:ext>
                </a:extLst>
              </a:tr>
              <a:tr h="50714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dirty="0">
                          <a:effectLst/>
                        </a:rPr>
                        <a:t>São Luís</a:t>
                      </a:r>
                      <a:endParaRPr lang="pt-BR" sz="12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Participação da oficina pactuação das metas do Plano Nacional de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 Hídricos 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4283015"/>
                  </a:ext>
                </a:extLst>
              </a:tr>
              <a:tr h="50714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i="0" dirty="0">
                          <a:effectLst/>
                        </a:rPr>
                        <a:t>Definir local e data</a:t>
                      </a:r>
                      <a:endParaRPr lang="pt-BR" sz="1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Decreto do Fundo de Desenvolvimento Regional Sustentável - MP 1.052 (SFPP)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CONFIRMAR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243036"/>
                  </a:ext>
                </a:extLst>
              </a:tr>
              <a:tr h="507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São Luís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 p/ pavimentação na zona rural de São Luis – Valor da obra R$ 10MM (CODEVASF)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8998483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4ED9D2D-AD87-46C1-BC38-C40CC2CF1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80" y="35011"/>
            <a:ext cx="1085730" cy="823053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2BB471AF-A559-49C8-9A27-944D61AC8661}"/>
              </a:ext>
            </a:extLst>
          </p:cNvPr>
          <p:cNvSpPr/>
          <p:nvPr/>
        </p:nvSpPr>
        <p:spPr>
          <a:xfrm>
            <a:off x="392505" y="412955"/>
            <a:ext cx="5253693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B36C86D-B5C3-4AD0-8693-BD3B98653A3E}"/>
              </a:ext>
            </a:extLst>
          </p:cNvPr>
          <p:cNvSpPr txBox="1"/>
          <p:nvPr/>
        </p:nvSpPr>
        <p:spPr>
          <a:xfrm>
            <a:off x="444124" y="446538"/>
            <a:ext cx="300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7º Dia – Maranhão - 26/10</a:t>
            </a:r>
            <a:endParaRPr lang="pt-BR" sz="1600" dirty="0"/>
          </a:p>
        </p:txBody>
      </p:sp>
      <p:sp>
        <p:nvSpPr>
          <p:cNvPr id="20" name="Espaço Reservado para Data 19">
            <a:extLst>
              <a:ext uri="{FF2B5EF4-FFF2-40B4-BE49-F238E27FC236}">
                <a16:creationId xmlns:a16="http://schemas.microsoft.com/office/drawing/2014/main" xmlns="" id="{84623E1C-1450-4A7F-9306-F833E869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2140" y="6405677"/>
            <a:ext cx="1927970" cy="3651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ahnschrift SemiBold" panose="020B0502040204020203" pitchFamily="34" charset="0"/>
              </a:rPr>
              <a:t>Atualizado em: </a:t>
            </a:r>
            <a:fld id="{F6865DA1-4D8E-4AA8-B90F-67EF45C95BE6}" type="datetime1">
              <a:rPr lang="pt-BR" smtClean="0">
                <a:solidFill>
                  <a:schemeClr val="bg1"/>
                </a:solidFill>
                <a:latin typeface="Bahnschrift SemiBold" panose="020B0502040204020203" pitchFamily="34" charset="0"/>
              </a:rPr>
              <a:pPr/>
              <a:t>15/10/2021</a:t>
            </a:fld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822CEEFC-D380-4A1E-8BBB-5E1A755D5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49609"/>
              </p:ext>
            </p:extLst>
          </p:nvPr>
        </p:nvGraphicFramePr>
        <p:xfrm>
          <a:off x="536613" y="4660374"/>
          <a:ext cx="8832774" cy="58578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824827">
                  <a:extLst>
                    <a:ext uri="{9D8B030D-6E8A-4147-A177-3AD203B41FA5}">
                      <a16:colId xmlns:a16="http://schemas.microsoft.com/office/drawing/2014/main" xmlns="" val="3284027015"/>
                    </a:ext>
                  </a:extLst>
                </a:gridCol>
                <a:gridCol w="1049076">
                  <a:extLst>
                    <a:ext uri="{9D8B030D-6E8A-4147-A177-3AD203B41FA5}">
                      <a16:colId xmlns:a16="http://schemas.microsoft.com/office/drawing/2014/main" xmlns="" val="1990172955"/>
                    </a:ext>
                  </a:extLst>
                </a:gridCol>
                <a:gridCol w="4816276">
                  <a:extLst>
                    <a:ext uri="{9D8B030D-6E8A-4147-A177-3AD203B41FA5}">
                      <a16:colId xmlns:a16="http://schemas.microsoft.com/office/drawing/2014/main" xmlns="" val="2033528882"/>
                    </a:ext>
                  </a:extLst>
                </a:gridCol>
                <a:gridCol w="2142595">
                  <a:extLst>
                    <a:ext uri="{9D8B030D-6E8A-4147-A177-3AD203B41FA5}">
                      <a16:colId xmlns:a16="http://schemas.microsoft.com/office/drawing/2014/main" xmlns="" val="2180193288"/>
                    </a:ext>
                  </a:extLst>
                </a:gridCol>
              </a:tblGrid>
              <a:tr h="585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PARALELO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MANHÃ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Fortaleza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Seminário “Desafios para regionalização de Resíduos Sólidos” (SNS)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1931229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0D5055F-052C-488C-8B50-4EB5E025B1BD}"/>
              </a:ext>
            </a:extLst>
          </p:cNvPr>
          <p:cNvSpPr txBox="1"/>
          <p:nvPr/>
        </p:nvSpPr>
        <p:spPr>
          <a:xfrm>
            <a:off x="5066838" y="523482"/>
            <a:ext cx="4066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/>
              <a:t>*Programação sujeita a alterações</a:t>
            </a:r>
          </a:p>
        </p:txBody>
      </p:sp>
    </p:spTree>
    <p:extLst>
      <p:ext uri="{BB962C8B-B14F-4D97-AF65-F5344CB8AC3E}">
        <p14:creationId xmlns:p14="http://schemas.microsoft.com/office/powerpoint/2010/main" val="293297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88860F40-87FE-4C48-9E25-18BA614A9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36796"/>
              </p:ext>
            </p:extLst>
          </p:nvPr>
        </p:nvGraphicFramePr>
        <p:xfrm>
          <a:off x="411060" y="785092"/>
          <a:ext cx="9102434" cy="30927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17306">
                  <a:extLst>
                    <a:ext uri="{9D8B030D-6E8A-4147-A177-3AD203B41FA5}">
                      <a16:colId xmlns:a16="http://schemas.microsoft.com/office/drawing/2014/main" xmlns="" val="1851301416"/>
                    </a:ext>
                  </a:extLst>
                </a:gridCol>
                <a:gridCol w="1197781">
                  <a:extLst>
                    <a:ext uri="{9D8B030D-6E8A-4147-A177-3AD203B41FA5}">
                      <a16:colId xmlns:a16="http://schemas.microsoft.com/office/drawing/2014/main" xmlns="" val="3513369250"/>
                    </a:ext>
                  </a:extLst>
                </a:gridCol>
                <a:gridCol w="5390517">
                  <a:extLst>
                    <a:ext uri="{9D8B030D-6E8A-4147-A177-3AD203B41FA5}">
                      <a16:colId xmlns:a16="http://schemas.microsoft.com/office/drawing/2014/main" xmlns="" val="2190919764"/>
                    </a:ext>
                  </a:extLst>
                </a:gridCol>
                <a:gridCol w="1796830">
                  <a:extLst>
                    <a:ext uri="{9D8B030D-6E8A-4147-A177-3AD203B41FA5}">
                      <a16:colId xmlns:a16="http://schemas.microsoft.com/office/drawing/2014/main" xmlns="" val="1965610867"/>
                    </a:ext>
                  </a:extLst>
                </a:gridCol>
              </a:tblGrid>
              <a:tr h="288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HORÁRIO 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 LOCAL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NOME DO EVENTO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</a:rPr>
                        <a:t>OBSERVAÇÕES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12484"/>
                  </a:ext>
                </a:extLst>
              </a:tr>
              <a:tr h="3644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9h00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Água Branca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Canal do Sertão Alagoano - assinatura da OS de 3 subsistemas e entrega do subsistema Água Branca (CODEVASF)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</a:rPr>
                        <a:t> </a:t>
                      </a:r>
                      <a:endParaRPr lang="pt-B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4715082"/>
                  </a:ext>
                </a:extLst>
              </a:tr>
              <a:tr h="52094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i="0" dirty="0">
                          <a:effectLst/>
                        </a:rPr>
                        <a:t>9h00</a:t>
                      </a:r>
                      <a:endParaRPr lang="pt-BR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i="0" dirty="0">
                          <a:effectLst/>
                        </a:rPr>
                        <a:t>Água Branca</a:t>
                      </a:r>
                      <a:endParaRPr lang="pt-BR" sz="16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0" dirty="0">
                          <a:effectLst/>
                        </a:rPr>
                        <a:t>Decreto de Revitalização de Bacias – recursos Lei da Eletrobras (SNSH)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i="0" dirty="0">
                          <a:effectLst/>
                        </a:rPr>
                        <a:t>A CONFIRMAR </a:t>
                      </a:r>
                      <a:endParaRPr lang="pt-BR" sz="1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DFF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6640981"/>
                  </a:ext>
                </a:extLst>
              </a:tr>
              <a:tr h="3644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</a:rPr>
                        <a:t>11h00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Água Branca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Rotas da Integração - Workshop sobre Fruticultura Alagoana Plantar mudas de espécies </a:t>
                      </a: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Spondias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(cajazeira) (ciriguela), (</a:t>
                      </a: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cajaraneira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(umbuzeiro) (umbu-cajazeira e </a:t>
                      </a: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umbugueleira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todas fruteiras tropicais em fase de domesticação e com grande potencial para exploração agroindustrial e exposição de produtos locais (SMDRU/SEBRAE/CODEVASF)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734630"/>
                  </a:ext>
                </a:extLst>
              </a:tr>
              <a:tr h="36446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11h00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Água Branca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Rota da Integração - Lançamento do plantio de </a:t>
                      </a:r>
                      <a:r>
                        <a:rPr lang="pt-B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umbucajá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no reflorestamento do semiárido (SMDRU/CODEVASF)</a:t>
                      </a: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853" marR="568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2895552"/>
                  </a:ext>
                </a:extLst>
              </a:tr>
            </a:tbl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4ED9D2D-AD87-46C1-BC38-C40CC2CF1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80" y="35011"/>
            <a:ext cx="1085730" cy="823053"/>
          </a:xfrm>
          <a:prstGeom prst="rect">
            <a:avLst/>
          </a:prstGeom>
        </p:spPr>
      </p:pic>
      <p:sp>
        <p:nvSpPr>
          <p:cNvPr id="14" name="Retângulo: Cantos Diagonais Arredondados 13">
            <a:extLst>
              <a:ext uri="{FF2B5EF4-FFF2-40B4-BE49-F238E27FC236}">
                <a16:creationId xmlns:a16="http://schemas.microsoft.com/office/drawing/2014/main" xmlns="" id="{2BB471AF-A559-49C8-9A27-944D61AC8661}"/>
              </a:ext>
            </a:extLst>
          </p:cNvPr>
          <p:cNvSpPr/>
          <p:nvPr/>
        </p:nvSpPr>
        <p:spPr>
          <a:xfrm>
            <a:off x="392506" y="412955"/>
            <a:ext cx="5156038" cy="37213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4B36C86D-B5C3-4AD0-8693-BD3B98653A3E}"/>
              </a:ext>
            </a:extLst>
          </p:cNvPr>
          <p:cNvSpPr txBox="1"/>
          <p:nvPr/>
        </p:nvSpPr>
        <p:spPr>
          <a:xfrm>
            <a:off x="444124" y="446538"/>
            <a:ext cx="336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FFFF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8º Dia – Alagoas - 27/10</a:t>
            </a:r>
            <a:endParaRPr lang="pt-BR" sz="1600" dirty="0"/>
          </a:p>
        </p:txBody>
      </p:sp>
      <p:sp>
        <p:nvSpPr>
          <p:cNvPr id="20" name="Espaço Reservado para Data 19">
            <a:extLst>
              <a:ext uri="{FF2B5EF4-FFF2-40B4-BE49-F238E27FC236}">
                <a16:creationId xmlns:a16="http://schemas.microsoft.com/office/drawing/2014/main" xmlns="" id="{84623E1C-1450-4A7F-9306-F833E869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2140" y="6405677"/>
            <a:ext cx="1927970" cy="365125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ahnschrift SemiBold" panose="020B0502040204020203" pitchFamily="34" charset="0"/>
              </a:rPr>
              <a:t>Atualizado em: </a:t>
            </a:r>
            <a:fld id="{F6865DA1-4D8E-4AA8-B90F-67EF45C95BE6}" type="datetime1">
              <a:rPr lang="pt-BR" smtClean="0">
                <a:solidFill>
                  <a:schemeClr val="bg1"/>
                </a:solidFill>
                <a:latin typeface="Bahnschrift SemiBold" panose="020B0502040204020203" pitchFamily="34" charset="0"/>
              </a:rPr>
              <a:pPr/>
              <a:t>15/10/2021</a:t>
            </a:fld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5C66D2B-250E-424E-8FD1-C241336720A6}"/>
              </a:ext>
            </a:extLst>
          </p:cNvPr>
          <p:cNvSpPr txBox="1"/>
          <p:nvPr/>
        </p:nvSpPr>
        <p:spPr>
          <a:xfrm>
            <a:off x="4953000" y="523482"/>
            <a:ext cx="40669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/>
              <a:t>*Programação sujeita a alterações</a:t>
            </a:r>
          </a:p>
        </p:txBody>
      </p:sp>
    </p:spTree>
    <p:extLst>
      <p:ext uri="{BB962C8B-B14F-4D97-AF65-F5344CB8AC3E}">
        <p14:creationId xmlns:p14="http://schemas.microsoft.com/office/powerpoint/2010/main" val="2490991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AD2E584F4C2A4DA3D4F7EB98479E37" ma:contentTypeVersion="2" ma:contentTypeDescription="Crie um novo documento." ma:contentTypeScope="" ma:versionID="09eb2afb6f24ad4313cae00a564ca917">
  <xsd:schema xmlns:xsd="http://www.w3.org/2001/XMLSchema" xmlns:xs="http://www.w3.org/2001/XMLSchema" xmlns:p="http://schemas.microsoft.com/office/2006/metadata/properties" xmlns:ns2="8c96877d-fbb1-438a-8dd6-04cba005ffa2" targetNamespace="http://schemas.microsoft.com/office/2006/metadata/properties" ma:root="true" ma:fieldsID="7cbccb1cdad99168cfbd4b3067391d96" ns2:_="">
    <xsd:import namespace="8c96877d-fbb1-438a-8dd6-04cba005ff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6877d-fbb1-438a-8dd6-04cba005f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5AC15-4166-4A2B-8589-7CDDAA98198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c96877d-fbb1-438a-8dd6-04cba005ffa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EE57AE-F7B5-4B46-81B2-438F80F16468}">
  <ds:schemaRefs>
    <ds:schemaRef ds:uri="8c96877d-fbb1-438a-8dd6-04cba005ffa2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97BCDA6-DC82-4201-905B-C206C18823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1407</Words>
  <Application>Microsoft Office PowerPoint</Application>
  <PresentationFormat>Papel A4 (210 x 297 mm)</PresentationFormat>
  <Paragraphs>249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Bahnschrift SemiBold</vt:lpstr>
      <vt:lpstr>Calibri Light</vt:lpstr>
      <vt:lpstr>Calibri</vt:lpstr>
      <vt:lpstr>Gobold Lowplus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Matheus</dc:creator>
  <cp:lastModifiedBy>Edenevaldo Alves</cp:lastModifiedBy>
  <cp:revision>52</cp:revision>
  <dcterms:created xsi:type="dcterms:W3CDTF">2021-10-12T11:50:59Z</dcterms:created>
  <dcterms:modified xsi:type="dcterms:W3CDTF">2021-10-15T15:56:09Z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0x0101006FAD2E584F4C2A4DA3D4F7EB98479E37</vt:lpwstr>
  </property>
</Properties>
</file>